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46" r:id="rId3"/>
    <p:sldId id="329" r:id="rId4"/>
    <p:sldId id="371" r:id="rId5"/>
    <p:sldId id="361" r:id="rId6"/>
    <p:sldId id="368" r:id="rId7"/>
    <p:sldId id="309" r:id="rId8"/>
    <p:sldId id="351" r:id="rId9"/>
    <p:sldId id="369" r:id="rId10"/>
    <p:sldId id="370" r:id="rId11"/>
    <p:sldId id="322" r:id="rId12"/>
    <p:sldId id="288" r:id="rId13"/>
  </p:sldIdLst>
  <p:sldSz cx="9144000" cy="6858000" type="screen4x3"/>
  <p:notesSz cx="6799263" cy="9929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99"/>
    <a:srgbClr val="000099"/>
    <a:srgbClr val="FFFFCC"/>
    <a:srgbClr val="FFFF99"/>
    <a:srgbClr val="FF0066"/>
    <a:srgbClr val="953735"/>
    <a:srgbClr val="0033CC"/>
    <a:srgbClr val="993300"/>
    <a:srgbClr val="509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3"/>
    <p:restoredTop sz="78179" autoAdjust="0"/>
  </p:normalViewPr>
  <p:slideViewPr>
    <p:cSldViewPr>
      <p:cViewPr varScale="1">
        <p:scale>
          <a:sx n="52" d="100"/>
          <a:sy n="52" d="100"/>
        </p:scale>
        <p:origin x="20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1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2"/>
            <a:ext cx="2946347" cy="496491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80FD94CC-D04C-44F2-B9EC-F85AF880FB3A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6491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7" cy="496491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2D52EC7-FF20-4D66-8C42-971DB3A08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077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685679" indent="-263724" defTabSz="879077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054892" indent="-210979" defTabSz="879077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476849" indent="-210979" defTabSz="879077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1898806" indent="-210979" defTabSz="879077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320763" indent="-210979" defTabSz="8790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742719" indent="-210979" defTabSz="8790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164677" indent="-210979" defTabSz="8790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586633" indent="-210979" defTabSz="8790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fld id="{20E2BA90-95A0-AD4C-B0F2-F4EC9DF33926}" type="slidenum">
              <a:rPr lang="en-US" sz="1200"/>
              <a:pPr>
                <a:defRPr/>
              </a:pPr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BE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2EC7-FF20-4D66-8C42-971DB3A080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99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948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779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6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0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0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2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4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7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44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7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5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2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6"/>
          <p:cNvSpPr/>
          <p:nvPr/>
        </p:nvSpPr>
        <p:spPr>
          <a:xfrm>
            <a:off x="3627389" y="6642555"/>
            <a:ext cx="2903000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0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©2017 Kyoto Convention &amp; Visitors Bureau All rights Reserved</a:t>
            </a:r>
          </a:p>
        </p:txBody>
      </p:sp>
      <p:sp>
        <p:nvSpPr>
          <p:cNvPr id="83" name="スライド番号"/>
          <p:cNvSpPr>
            <a:spLocks noGrp="1"/>
          </p:cNvSpPr>
          <p:nvPr>
            <p:ph type="sldNum" sz="quarter" idx="2"/>
          </p:nvPr>
        </p:nvSpPr>
        <p:spPr>
          <a:xfrm>
            <a:off x="5012589" y="6451946"/>
            <a:ext cx="28273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384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32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00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559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44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75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74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67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7E2E-875B-4068-8D1A-0BCDE582A3BE}" type="datetimeFigureOut">
              <a:rPr lang="nl-BE" smtClean="0"/>
              <a:pPr/>
              <a:t>9/03/2022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2FF2-CB5E-4109-AB2F-5A973F48092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55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7E2E-875B-4068-8D1A-0BCDE582A3B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2FF2-CB5E-4109-AB2F-5A973F48092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2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91119" y="449606"/>
            <a:ext cx="3681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+mj-lt"/>
              </a:rPr>
              <a:t>WELCOME TO THE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33618" y="4528472"/>
            <a:ext cx="7596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ISHS GROUPS INVOLVED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Division Ornamental Plants- </a:t>
            </a:r>
            <a:r>
              <a:rPr lang="en-US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DORN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Chair Dr. Margherita Beruto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Division Plant Genetic Resources and Biotechnology- </a:t>
            </a:r>
            <a:r>
              <a:rPr lang="en-US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DBIO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Chair Dr.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Prof. Dr. Jorge Canhoto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Workgroup Protea-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Chair </a:t>
            </a:r>
            <a:r>
              <a:rPr lang="it-IT" i="0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Ms. Emily Rigby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2000" b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0776B-73F9-4690-AB52-948C0E79B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99"/>
          <a:stretch/>
        </p:blipFill>
        <p:spPr>
          <a:xfrm>
            <a:off x="1331640" y="1047173"/>
            <a:ext cx="7200800" cy="3461947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94807F-44BF-4D75-B4CD-AE1DA4EAFD70}"/>
              </a:ext>
            </a:extLst>
          </p:cNvPr>
          <p:cNvSpPr txBox="1"/>
          <p:nvPr/>
        </p:nvSpPr>
        <p:spPr>
          <a:xfrm>
            <a:off x="1331640" y="128600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XIV INTERNATIONAL PROTEA RESEARCH SYMPOSIUM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XIX INTERNATIONAL PROTEA ASSOCIATION CONFERENCE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13-18 March, 2022,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LA PALMA-TENERIFE (SPAIN)</a:t>
            </a:r>
          </a:p>
        </p:txBody>
      </p:sp>
    </p:spTree>
    <p:extLst>
      <p:ext uri="{BB962C8B-B14F-4D97-AF65-F5344CB8AC3E}">
        <p14:creationId xmlns:p14="http://schemas.microsoft.com/office/powerpoint/2010/main" val="425184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69269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You are welcome to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log on to </a:t>
            </a:r>
            <a:r>
              <a:rPr lang="en-US" sz="3600" b="1" dirty="0" err="1">
                <a:solidFill>
                  <a:srgbClr val="FF3300"/>
                </a:solidFill>
                <a:latin typeface="Bookman Old Style" panose="02050604050505020204" pitchFamily="18" charset="0"/>
              </a:rPr>
              <a:t>www.ishs.org</a:t>
            </a:r>
            <a:r>
              <a:rPr lang="en-US" sz="36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and apply for ISHS membership</a:t>
            </a:r>
          </a:p>
          <a:p>
            <a:pPr algn="r"/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554" name="Picture 2" descr="http://www.vertex-fusion.com/wp-content/uploads/2012/10/solution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325053" cy="324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7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F91A6-E38A-43DE-A0A3-F1CB5389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07700"/>
            <a:ext cx="8064896" cy="5442600"/>
          </a:xfrm>
          <a:prstGeom prst="rect">
            <a:avLst/>
          </a:prstGeom>
          <a:ln w="19050">
            <a:solidFill>
              <a:srgbClr val="FF3300"/>
            </a:solidFill>
          </a:ln>
        </p:spPr>
      </p:pic>
      <p:sp>
        <p:nvSpPr>
          <p:cNvPr id="2" name="AutoShape 2" descr="Risultati immagini per Erf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157755" y="1484784"/>
            <a:ext cx="73363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Calibri (Body)"/>
              </a:rPr>
              <a:t>Many thanks and congratulations to </a:t>
            </a:r>
          </a:p>
          <a:p>
            <a:pPr algn="ctr">
              <a:defRPr/>
            </a:pPr>
            <a:r>
              <a:rPr lang="es-ES" sz="2800" b="1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Prof. Dr. Juan Alberto Rodríguez and </a:t>
            </a:r>
            <a:r>
              <a:rPr lang="es-ES" sz="2800" b="1" i="0" dirty="0" err="1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co-workers</a:t>
            </a:r>
            <a:endParaRPr lang="en-US" sz="2800" b="1" dirty="0">
              <a:solidFill>
                <a:schemeClr val="bg1"/>
              </a:solidFill>
              <a:latin typeface="Bookman Old Style" panose="02050604050505020204" pitchFamily="18" charset="0"/>
              <a:ea typeface="Verdana" panose="020B0604030504040204" pitchFamily="34" charset="0"/>
              <a:cs typeface="Calibri (Body)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209" y="3102884"/>
            <a:ext cx="8950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Calibri" panose="020F0502020204030204" pitchFamily="34" charset="0"/>
              </a:rPr>
              <a:t>Best wishes for an enjoyable and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Calibri" panose="020F0502020204030204" pitchFamily="34" charset="0"/>
              </a:rPr>
              <a:t>very successful symposium</a:t>
            </a:r>
            <a:endParaRPr lang="en-CA" sz="2800" b="1" dirty="0">
              <a:solidFill>
                <a:schemeClr val="bg1"/>
              </a:solidFill>
              <a:latin typeface="Bookman Old Style" panose="02050604050505020204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6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EFB1E-3317-49B1-83C4-5F477975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" t="11038" r="1302" b="65964"/>
          <a:stretch/>
        </p:blipFill>
        <p:spPr>
          <a:xfrm>
            <a:off x="1223628" y="764704"/>
            <a:ext cx="7272808" cy="104332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BEFE7C-BBE5-4D87-B3AE-EEB0B2050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7807"/>
              </p:ext>
            </p:extLst>
          </p:nvPr>
        </p:nvGraphicFramePr>
        <p:xfrm>
          <a:off x="179512" y="2060848"/>
          <a:ext cx="8784975" cy="37092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21840">
                  <a:extLst>
                    <a:ext uri="{9D8B030D-6E8A-4147-A177-3AD203B41FA5}">
                      <a16:colId xmlns:a16="http://schemas.microsoft.com/office/drawing/2014/main" val="1236536231"/>
                    </a:ext>
                  </a:extLst>
                </a:gridCol>
                <a:gridCol w="3013414">
                  <a:extLst>
                    <a:ext uri="{9D8B030D-6E8A-4147-A177-3AD203B41FA5}">
                      <a16:colId xmlns:a16="http://schemas.microsoft.com/office/drawing/2014/main" val="30631917"/>
                    </a:ext>
                  </a:extLst>
                </a:gridCol>
                <a:gridCol w="1660803">
                  <a:extLst>
                    <a:ext uri="{9D8B030D-6E8A-4147-A177-3AD203B41FA5}">
                      <a16:colId xmlns:a16="http://schemas.microsoft.com/office/drawing/2014/main" val="881642920"/>
                    </a:ext>
                  </a:extLst>
                </a:gridCol>
                <a:gridCol w="3288918">
                  <a:extLst>
                    <a:ext uri="{9D8B030D-6E8A-4147-A177-3AD203B41FA5}">
                      <a16:colId xmlns:a16="http://schemas.microsoft.com/office/drawing/2014/main" val="4094769578"/>
                    </a:ext>
                  </a:extLst>
                </a:gridCol>
              </a:tblGrid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LOCATION</a:t>
                      </a:r>
                      <a:endParaRPr lang="it-IT" sz="1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DATE</a:t>
                      </a:r>
                      <a:endParaRPr lang="it-IT" sz="1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CONVENERS</a:t>
                      </a:r>
                      <a:endParaRPr lang="it-IT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07830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XIII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Stellenbosch (South Africa)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September 4, 2017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U.L. Opara, L. Hoffman &amp; E. Rigby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3620440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XII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Perth, WA (Australia)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August 20, 2015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R. McConchie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0477777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XI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Santiago (Chile)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April 22, 2012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E. Olate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2118664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Lisbon (Portugal)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August 22, 2010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K.W. Leonhardt &amp; M. José Leandro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9402444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VIII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San Diego, California (USA)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March 30, 2006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D. Perry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4771945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VII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Melbourne, Victoria (Australia)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April 3, 2004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A.I. Gerber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2802314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Wailea, Maui, Hawaii (USA)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March 11, 2002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K.W. Leonhardt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7945541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Puerto de la Cruz, Tenerife (Spain)</a:t>
                      </a:r>
                      <a:endParaRPr lang="es-ES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April 2, 2000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J.A. Rodrigues-Perez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5850341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IX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Stellenbosch (South Africa)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September 3, 2008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L. Hoffman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4264158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IV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Jerusalem (Israel)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March 17, 1996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J. Ben-Jaacov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8050615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III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Harare (Zimbabwe)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October 10, 1993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G.J. Brits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3149071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San Diego, CA (USA)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March 7, 1989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P.E. Parvin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4218369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Capetown (South Africa)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August 28, 1985</a:t>
                      </a:r>
                      <a:endParaRPr lang="it-IT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J.T. </a:t>
                      </a:r>
                      <a:r>
                        <a:rPr lang="it-IT" sz="14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Meynhardt</a:t>
                      </a:r>
                      <a:endParaRPr lang="it-IT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021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8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usiness Meeting - 28/10/19 - Rotary Irvine Seag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48472" cy="26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8129" y="3365377"/>
            <a:ext cx="8047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Presentation of 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candidates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for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chairing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the Workgroup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Protea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Division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Ornamental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Plants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) and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election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Presentation of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candidates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for the XV International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Protea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Research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Symposium and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election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of 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next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convener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and meeting site</a:t>
            </a:r>
          </a:p>
          <a:p>
            <a:pPr marL="285750" indent="-285750" algn="just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Any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other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business</a:t>
            </a:r>
          </a:p>
          <a:p>
            <a:pPr marL="285750" indent="-285750" algn="just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46262" r="37177" b="45686"/>
          <a:stretch/>
        </p:blipFill>
        <p:spPr bwMode="auto">
          <a:xfrm>
            <a:off x="0" y="2927718"/>
            <a:ext cx="9144000" cy="11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52904" y="4065761"/>
            <a:ext cx="7647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ISHS Young Minds Award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winners will be invited to write a summary of their research for publication in the magazine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Chronica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Horticulturae.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one-year complimentary membership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of the ISHS and a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Certificate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will be awarded to the winners.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96566" y="908720"/>
            <a:ext cx="77265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Junior scientists to be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eligible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for the award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must be the lead and presenting author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of the submission and should be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enrolled in a university or college. 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He/she can be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undergraduate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graduate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or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postgraduate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(limited to 6 months after finishing the program of study), and with an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age limit of 35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3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85916" y="610734"/>
            <a:ext cx="830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nternational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ociety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orticultural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cience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8"/>
          <a:stretch/>
        </p:blipFill>
        <p:spPr bwMode="auto">
          <a:xfrm>
            <a:off x="163064" y="1283527"/>
            <a:ext cx="1263876" cy="11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lanet Earth Atlantic Ocean World Globe Geography KS1 Illustration - Twink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r="23472"/>
          <a:stretch/>
        </p:blipFill>
        <p:spPr bwMode="auto">
          <a:xfrm>
            <a:off x="179512" y="2780928"/>
            <a:ext cx="1260000" cy="11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Super Notepad - Take notes, make lists, add reminders : Amazon.it: App e  Giochi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2" y="4365104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76557"/>
              </p:ext>
            </p:extLst>
          </p:nvPr>
        </p:nvGraphicFramePr>
        <p:xfrm>
          <a:off x="1439512" y="1243863"/>
          <a:ext cx="7452968" cy="50816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5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7916">
                <a:tc>
                  <a:txBody>
                    <a:bodyPr/>
                    <a:lstStyle/>
                    <a:p>
                      <a:pPr algn="just"/>
                      <a:endParaRPr lang="it-IT" sz="20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Global </a:t>
                      </a:r>
                      <a:r>
                        <a:rPr lang="it-IT" sz="2000" b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worldwide</a:t>
                      </a:r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network of </a:t>
                      </a:r>
                      <a:r>
                        <a:rPr lang="it-IT" sz="2000" b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international</a:t>
                      </a:r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t-IT" sz="2000" b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horticultural</a:t>
                      </a:r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co-</a:t>
                      </a:r>
                      <a:r>
                        <a:rPr lang="it-IT" sz="2000" b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operation</a:t>
                      </a:r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t-IT" sz="2000" b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officially</a:t>
                      </a:r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t-IT" sz="2000" b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registered</a:t>
                      </a:r>
                      <a:r>
                        <a:rPr lang="it-IT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in 1959</a:t>
                      </a:r>
                    </a:p>
                    <a:p>
                      <a:pPr algn="just"/>
                      <a:endParaRPr lang="it-IT" sz="20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endParaRPr lang="it-IT" sz="20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331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Over 67,000 members comprising individuals, universities, governments, institutions, libraries and commercial companies and some  50 Member Countries/Regions</a:t>
                      </a:r>
                    </a:p>
                    <a:p>
                      <a:pPr algn="just"/>
                      <a:endParaRPr lang="it-IT" sz="20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27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2000" b="0" spc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40 </a:t>
                      </a:r>
                      <a:r>
                        <a:rPr lang="it-IT" sz="2000" b="0" spc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symposia</a:t>
                      </a:r>
                      <a:r>
                        <a:rPr lang="it-IT" sz="2000" b="0" spc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/ </a:t>
                      </a:r>
                      <a:r>
                        <a:rPr lang="it-IT" sz="2000" b="0" spc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year</a:t>
                      </a:r>
                      <a:r>
                        <a:rPr lang="it-IT" sz="2000" b="0" spc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ts val="19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it-IT" sz="2000" b="0" spc="-5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Continental symposium (</a:t>
                      </a:r>
                      <a:r>
                        <a:rPr lang="it-IT" sz="2000" b="0" spc="-5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every</a:t>
                      </a:r>
                      <a:r>
                        <a:rPr lang="it-IT" sz="2000" b="0" spc="-5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2 </a:t>
                      </a:r>
                      <a:r>
                        <a:rPr lang="it-IT" sz="2000" b="0" spc="-5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years</a:t>
                      </a:r>
                      <a:r>
                        <a:rPr lang="it-IT" sz="2000" b="0" spc="-5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) </a:t>
                      </a:r>
                    </a:p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it-IT" sz="2000" b="0" spc="-2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International </a:t>
                      </a:r>
                      <a:r>
                        <a:rPr lang="it-IT" sz="2000" b="0" spc="-2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congress</a:t>
                      </a:r>
                      <a:r>
                        <a:rPr lang="it-IT" sz="2000" b="0" spc="-2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IHC (</a:t>
                      </a:r>
                      <a:r>
                        <a:rPr lang="it-IT" sz="2000" b="0" spc="-2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every</a:t>
                      </a:r>
                      <a:r>
                        <a:rPr lang="it-IT" sz="2000" b="0" spc="-2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4 </a:t>
                      </a:r>
                      <a:r>
                        <a:rPr lang="it-IT" sz="2000" b="0" spc="-2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years</a:t>
                      </a:r>
                      <a:r>
                        <a:rPr lang="it-IT" sz="2000" b="0" spc="-2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) </a:t>
                      </a:r>
                      <a:endParaRPr lang="it-IT" sz="20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endParaRPr lang="it-IT" sz="20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9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5865" y="692696"/>
            <a:ext cx="768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FF3300"/>
                </a:solidFill>
              </a:rPr>
              <a:t>https://www.ihc2022.org/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38868-6317-4303-B6D9-A30447C8E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00" r="1176" b="6601"/>
          <a:stretch/>
        </p:blipFill>
        <p:spPr>
          <a:xfrm>
            <a:off x="119422" y="1844824"/>
            <a:ext cx="8917074" cy="3481762"/>
          </a:xfrm>
          <a:prstGeom prst="rect">
            <a:avLst/>
          </a:prstGeom>
          <a:ln w="28575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101616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692696"/>
            <a:ext cx="8064896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defRPr/>
            </a:pPr>
            <a:r>
              <a:rPr lang="en-US" sz="20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SCIENTIFIC STRUCTURE - 14 DIVISIONS (FROM 2018)</a:t>
            </a:r>
          </a:p>
          <a:p>
            <a:pPr>
              <a:lnSpc>
                <a:spcPct val="90000"/>
              </a:lnSpc>
              <a:buClr>
                <a:prstClr val="black"/>
              </a:buClr>
              <a:defRPr/>
            </a:pPr>
            <a:endParaRPr lang="en-US" dirty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Plant Genetic Resources and Biotechnology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Tropical and Subtropical Fruit and Nuts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Temperate Tree Fruits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Temperate Tree Nuts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Vine and Berry Fruits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3300"/>
                </a:solidFill>
                <a:latin typeface="Bookman Old Style" panose="02050604050505020204" pitchFamily="18" charset="0"/>
              </a:rPr>
              <a:t>Ornamental Plants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Vegetables, Roots and Tubers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Physiology and Plant-Environment Interactions of Horticultural Crops in Field Systems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Protected Cultivation and Soilless Culture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Postharvest and Quality Assurance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Precision Horticulture and Engineering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Horticulture for Human Health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Horticulture for Development</a:t>
            </a:r>
          </a:p>
          <a:p>
            <a:pPr marL="914400" lvl="1" indent="-274320">
              <a:lnSpc>
                <a:spcPct val="90000"/>
              </a:lnSpc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Landscape and Urban Horticulture</a:t>
            </a:r>
          </a:p>
          <a:p>
            <a:pPr marL="266700" indent="-266700">
              <a:lnSpc>
                <a:spcPct val="9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CA" dirty="0">
              <a:solidFill>
                <a:srgbClr val="4F81BD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66746"/>
            <a:ext cx="2377752" cy="149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16216" y="4842515"/>
            <a:ext cx="2270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3300"/>
                </a:solidFill>
              </a:rPr>
              <a:t>facebook.com/ishs.org</a:t>
            </a:r>
            <a:endParaRPr lang="en-CA" sz="9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11760" y="5432107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3300"/>
                </a:solidFill>
              </a:rPr>
              <a:t>www.ishs.org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1792"/>
            <a:ext cx="1584176" cy="13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llout 1 7"/>
          <p:cNvSpPr/>
          <p:nvPr/>
        </p:nvSpPr>
        <p:spPr>
          <a:xfrm>
            <a:off x="5043200" y="2060848"/>
            <a:ext cx="2608140" cy="498636"/>
          </a:xfrm>
          <a:prstGeom prst="borderCallout1">
            <a:avLst>
              <a:gd name="adj1" fmla="val 62646"/>
              <a:gd name="adj2" fmla="val -2711"/>
              <a:gd name="adj3" fmla="val 115339"/>
              <a:gd name="adj4" fmla="val -20272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3300"/>
                </a:solidFill>
              </a:rPr>
              <a:t>approx</a:t>
            </a:r>
            <a:r>
              <a:rPr lang="it-IT" sz="1600" b="1" dirty="0">
                <a:solidFill>
                  <a:srgbClr val="FF3300"/>
                </a:solidFill>
              </a:rPr>
              <a:t>. 2.540 </a:t>
            </a:r>
            <a:r>
              <a:rPr lang="it-IT" sz="1600" b="1" dirty="0" err="1">
                <a:solidFill>
                  <a:srgbClr val="FF3300"/>
                </a:solidFill>
              </a:rPr>
              <a:t>members</a:t>
            </a:r>
            <a:endParaRPr lang="it-IT" sz="1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46497" y="688056"/>
            <a:ext cx="830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nternational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ociety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orticultural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cience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92054" y="2189140"/>
            <a:ext cx="3190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https://www.ishs.org/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2" y="3982574"/>
            <a:ext cx="1666013" cy="237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15" y="4074247"/>
            <a:ext cx="1675235" cy="237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525"/>
            <a:ext cx="1626094" cy="237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525"/>
            <a:ext cx="1677422" cy="237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50" y="1379639"/>
            <a:ext cx="1791779" cy="24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3801955" y="4099676"/>
            <a:ext cx="4860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Acta Horticulturae</a:t>
            </a: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Chronica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Horticulturae</a:t>
            </a: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Scripta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Horticulturae</a:t>
            </a: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European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Journal of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Horticultural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Science (IF 1,482)</a:t>
            </a: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Fruits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The International Journal of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Tropical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and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Subtropical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Horticulturae (IF 0,800)</a:t>
            </a:r>
          </a:p>
        </p:txBody>
      </p:sp>
    </p:spTree>
    <p:extLst>
      <p:ext uri="{BB962C8B-B14F-4D97-AF65-F5344CB8AC3E}">
        <p14:creationId xmlns:p14="http://schemas.microsoft.com/office/powerpoint/2010/main" val="98829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77147" y="949666"/>
            <a:ext cx="830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nternational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ociety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orticultural </a:t>
            </a:r>
            <a:r>
              <a:rPr 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cience</a:t>
            </a:r>
          </a:p>
        </p:txBody>
      </p:sp>
      <p:sp>
        <p:nvSpPr>
          <p:cNvPr id="2" name="Rettangolo 1"/>
          <p:cNvSpPr/>
          <p:nvPr/>
        </p:nvSpPr>
        <p:spPr>
          <a:xfrm>
            <a:off x="4716016" y="2996952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Pubhort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a service of ISHS. 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PubHort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platform aims to provide opportunities not only to ISHS publications but also to other important series of related societies 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organisations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06911" y="1598641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https://www.pubhort.org/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1" y="2181405"/>
            <a:ext cx="4182611" cy="344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74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21182</TotalTime>
  <Words>692</Words>
  <Application>Microsoft Office PowerPoint</Application>
  <PresentationFormat>On-screen Show (4:3)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user</cp:lastModifiedBy>
  <cp:revision>320</cp:revision>
  <cp:lastPrinted>2021-11-22T16:45:44Z</cp:lastPrinted>
  <dcterms:created xsi:type="dcterms:W3CDTF">2013-04-02T14:24:09Z</dcterms:created>
  <dcterms:modified xsi:type="dcterms:W3CDTF">2022-03-09T14:26:47Z</dcterms:modified>
</cp:coreProperties>
</file>